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9" r:id="rId2"/>
    <p:sldId id="342" r:id="rId3"/>
    <p:sldId id="344" r:id="rId4"/>
    <p:sldId id="343" r:id="rId5"/>
    <p:sldId id="354" r:id="rId6"/>
    <p:sldId id="345" r:id="rId7"/>
    <p:sldId id="360" r:id="rId8"/>
    <p:sldId id="347" r:id="rId9"/>
    <p:sldId id="346" r:id="rId10"/>
    <p:sldId id="341" r:id="rId11"/>
    <p:sldId id="348" r:id="rId12"/>
    <p:sldId id="359" r:id="rId13"/>
    <p:sldId id="349" r:id="rId14"/>
    <p:sldId id="350" r:id="rId15"/>
    <p:sldId id="353" r:id="rId16"/>
    <p:sldId id="357" r:id="rId17"/>
    <p:sldId id="358" r:id="rId18"/>
    <p:sldId id="356" r:id="rId19"/>
    <p:sldId id="361" r:id="rId20"/>
    <p:sldId id="362" r:id="rId21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0000"/>
    <a:srgbClr val="00FFFF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7354" autoAdjust="0"/>
  </p:normalViewPr>
  <p:slideViewPr>
    <p:cSldViewPr>
      <p:cViewPr>
        <p:scale>
          <a:sx n="80" d="100"/>
          <a:sy n="80" d="100"/>
        </p:scale>
        <p:origin x="-130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2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 lang="ru-RU"/>
              <a:pPr/>
              <a:t>29.12.2015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5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ru-RU"/>
              <a:pPr/>
              <a:t>29.12.2015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29.12.2015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ookmix.ru/groups/viewtopic.phtml?id=2145" TargetMode="External"/><Relationship Id="rId2" Type="http://schemas.openxmlformats.org/officeDocument/2006/relationships/hyperlink" Target="http://9may.ru/14.05.1945/infor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-14606" y="2708920"/>
            <a:ext cx="9144000" cy="1296144"/>
          </a:xfr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extLst/>
          </a:lstStyle>
          <a:p>
            <a:r>
              <a:rPr lang="ru-RU" sz="2400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Исследовательская работа</a:t>
            </a:r>
            <a:br>
              <a:rPr lang="ru-RU" sz="2400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</a:br>
            <a:r>
              <a:rPr lang="ru-RU" sz="2400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«Последние дни Второй мировой войны в Европе»</a:t>
            </a:r>
            <a:endParaRPr lang="ru-RU" sz="2400" b="1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71658" y="4869160"/>
            <a:ext cx="6386946" cy="1219200"/>
          </a:xfrm>
        </p:spPr>
        <p:txBody>
          <a:bodyPr/>
          <a:lstStyle/>
          <a:p>
            <a:r>
              <a:rPr lang="ru-RU" dirty="0" smtClean="0"/>
              <a:t>Ученик: Сергей Шевелев</a:t>
            </a:r>
          </a:p>
          <a:p>
            <a:r>
              <a:rPr lang="ru-RU" dirty="0" smtClean="0"/>
              <a:t>Учитель: Смирнова Ю.С.</a:t>
            </a:r>
          </a:p>
          <a:p>
            <a:r>
              <a:rPr lang="et-EE" dirty="0" smtClean="0"/>
              <a:t>Kohtla-Järve Maleva Põhikool</a:t>
            </a:r>
            <a:r>
              <a:rPr lang="ru-RU" dirty="0" smtClean="0"/>
              <a:t>, 11.12.2015 </a:t>
            </a:r>
            <a:endParaRPr lang="ru-RU" dirty="0"/>
          </a:p>
        </p:txBody>
      </p:sp>
      <p:pic>
        <p:nvPicPr>
          <p:cNvPr id="7" name="Рисунок 6" descr="a4e5d091ffe4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4667" r="14667"/>
          <a:stretch>
            <a:fillRect/>
          </a:stretch>
        </p:blipFill>
        <p:spPr>
          <a:xfrm>
            <a:off x="-14606" y="4293096"/>
            <a:ext cx="4104456" cy="2200940"/>
          </a:xfrm>
        </p:spPr>
      </p:pic>
      <p:pic>
        <p:nvPicPr>
          <p:cNvPr id="6" name="Picture 2" descr="E:\Диск C\11. IVOL project `European Day of Languages`\4) Projecti Blog\__thumb_-2-ivol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" y="287958"/>
            <a:ext cx="1447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4606" y="495960"/>
            <a:ext cx="91732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Teadus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piirideta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068172a1c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17941" b="17941"/>
          <a:stretch>
            <a:fillRect/>
          </a:stretch>
        </p:blipFill>
        <p:spPr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494116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Красный флаг над Рейхстагом – самая известная фотография Евгения Халдея, сделанная 2 мая 1945 года. Советские солдаты устанавливают влаг СССР на крыше здания Рейхстага после взятия Берлина. Ведутся многочисленные споры по поводу того, что кадр был постановочным и ради него флаг был поднят повторно, а также по поводу личностей солдат, фотографа и фотомонтажа.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24b3480b3c9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3333" r="333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29158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Британский фельдмаршал Бернард Монтгомери (справа) читает пакт о капитуляции  8 мая 1945 года. Пакт предусматривал прекращение боевых действий на фронтах на севере Германии, Дании и Голландии с 8 утра 5 мая. Немецкие силы в Италии сдались раньше, 29 апреля, а остатки армии в Западной Европе – 7-го мая, на Восточном фронте – 8-го. </a:t>
            </a:r>
            <a:endParaRPr lang="ru-RU" sz="16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699" r="21699"/>
          <a:stretch>
            <a:fillRect/>
          </a:stretch>
        </p:blipFill>
        <p:spPr/>
      </p:pic>
      <p:pic>
        <p:nvPicPr>
          <p:cNvPr id="6" name="Рисунок 5" descr="149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21875" r="218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Акт о капитуляции Германии от 8 мая 1945 года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Подписи командующих войсками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9574973944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259" r="1259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Огромная толпа людей в центре Лондона 8-го мая, в день победы в Европе, слушает объявление премьера о безоговорочной капитуляции Германии. На улицы Лондона в тот день вышло около миллиона людей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762ae093fd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95" b="295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0" y="0"/>
            <a:ext cx="932452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Здание Рейхстага в Берлине в конце Второй мировой войны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393b9_692c00de_X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5527" r="5527"/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32452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9 Мая! Европа празднует Победу!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4453" r="24453"/>
          <a:stretch>
            <a:fillRect/>
          </a:stretch>
        </p:blipFill>
        <p:spPr/>
      </p:pic>
      <p:pic>
        <p:nvPicPr>
          <p:cNvPr id="9" name="Рисунок 8" descr="20.gif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23986" r="23986"/>
          <a:stretch>
            <a:fillRect/>
          </a:stretch>
        </p:blipFill>
        <p:spPr/>
      </p:pic>
      <p:pic>
        <p:nvPicPr>
          <p:cNvPr id="10" name="Рисунок 9" descr="images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 l="20768" r="20768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13 </a:t>
            </a:r>
            <a:r>
              <a:rPr lang="ru-RU" dirty="0" err="1" smtClean="0"/>
              <a:t>мая-Чехословакия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15 </a:t>
            </a:r>
            <a:r>
              <a:rPr lang="ru-RU" dirty="0" err="1" smtClean="0"/>
              <a:t>мая-Югославия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6156176" y="4869160"/>
            <a:ext cx="2743200" cy="1447800"/>
          </a:xfrm>
        </p:spPr>
        <p:txBody>
          <a:bodyPr/>
          <a:lstStyle/>
          <a:p>
            <a:r>
              <a:rPr lang="ru-RU" dirty="0" smtClean="0"/>
              <a:t>18 </a:t>
            </a:r>
            <a:r>
              <a:rPr lang="ru-RU" dirty="0" err="1" smtClean="0"/>
              <a:t>мая-Север</a:t>
            </a:r>
            <a:r>
              <a:rPr lang="ru-RU" dirty="0" smtClean="0"/>
              <a:t> Италии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875" r="21875"/>
          <a:stretch>
            <a:fillRect/>
          </a:stretch>
        </p:blipFill>
        <p:spPr>
          <a:xfrm>
            <a:off x="251520" y="1196752"/>
            <a:ext cx="2743200" cy="36576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20 мая- </a:t>
            </a:r>
            <a:r>
              <a:rPr lang="ru-RU" dirty="0" err="1" smtClean="0"/>
              <a:t>голандский</a:t>
            </a:r>
            <a:r>
              <a:rPr lang="ru-RU" dirty="0" smtClean="0"/>
              <a:t> остров </a:t>
            </a:r>
            <a:r>
              <a:rPr lang="ru-RU" dirty="0" err="1" smtClean="0"/>
              <a:t>Тексел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23 </a:t>
            </a:r>
            <a:r>
              <a:rPr lang="ru-RU" dirty="0" err="1" smtClean="0"/>
              <a:t>мая-южная</a:t>
            </a:r>
            <a:r>
              <a:rPr lang="ru-RU" dirty="0" smtClean="0"/>
              <a:t> часть Германии(</a:t>
            </a:r>
            <a:r>
              <a:rPr lang="ru-RU" dirty="0" err="1" smtClean="0"/>
              <a:t>Шлезвиг-Гольштеин</a:t>
            </a:r>
            <a:r>
              <a:rPr lang="ru-RU" dirty="0" smtClean="0"/>
              <a:t>)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4 </a:t>
            </a:r>
            <a:r>
              <a:rPr lang="ru-RU" dirty="0" err="1" smtClean="0"/>
              <a:t>сентября-Шпицберген</a:t>
            </a:r>
            <a:endParaRPr lang="ru-RU" dirty="0"/>
          </a:p>
        </p:txBody>
      </p:sp>
      <p:pic>
        <p:nvPicPr>
          <p:cNvPr id="5122" name="Picture 2" descr="http://lib.rus.ec/i/57/103957/_617gaubiza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l="26260" r="26260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124" name="Picture 4" descr="http://www.telenir.net/istorija/razgrom_1945_bitva_za_germaniyu/i_013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 cstate="print"/>
          <a:srcRect t="9233" b="92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lNrASGJiDQ.jpg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722236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0" y="4293096"/>
            <a:ext cx="9144000" cy="25649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Вывод:</a:t>
            </a:r>
          </a:p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Последние дни войны были очень тяжелые </a:t>
            </a:r>
          </a:p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Не забывать историю своих предков </a:t>
            </a:r>
          </a:p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Чтить и уважать память народ пережившие страшные дни войны</a:t>
            </a:r>
          </a:p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Хранить мир во всем Мире  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2402896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755576" y="2636912"/>
            <a:ext cx="7467600" cy="451520"/>
          </a:xfrm>
        </p:spPr>
        <p:txBody>
          <a:bodyPr/>
          <a:lstStyle/>
          <a:p>
            <a:r>
              <a:rPr lang="ru-RU" sz="2400" dirty="0" smtClean="0"/>
              <a:t>Источники.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933056"/>
            <a:ext cx="4896544" cy="369332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t-EE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http://9may.ru/14.05.1945/inform/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869160"/>
            <a:ext cx="5508104" cy="369332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t-EE" dirty="0" smtClean="0">
                <a:hlinkClick r:id="rId3"/>
              </a:rPr>
              <a:t>http://bookmix.ru/groups/viewtopic.phtml?id=2145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6afb4ea6659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5274" r="25274"/>
          <a:stretch>
            <a:fillRect/>
          </a:stretch>
        </p:blipFill>
        <p:spPr>
          <a:xfrm>
            <a:off x="1979712" y="260648"/>
            <a:ext cx="5616624" cy="463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7544" y="5013176"/>
            <a:ext cx="8295456" cy="1387624"/>
          </a:xfrm>
        </p:spPr>
        <p:txBody>
          <a:bodyPr/>
          <a:lstStyle/>
          <a:p>
            <a:r>
              <a:rPr lang="ru-RU" dirty="0" smtClean="0"/>
              <a:t>Транспортные самолеты С-47 направляются с грузом припасов к позициям окруженных американских войск в </a:t>
            </a:r>
            <a:r>
              <a:rPr lang="ru-RU" dirty="0" err="1" smtClean="0"/>
              <a:t>Бастони</a:t>
            </a:r>
            <a:r>
              <a:rPr lang="ru-RU" dirty="0" smtClean="0"/>
              <a:t>, 6 января 1945 года, Бельгия. Вдалеке виден дым от подбитой немецкой техники, на переднем плане – наступающие американские танки. .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>
              <a:buNone/>
            </a:pPr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9064dbdd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74" r="74"/>
          <a:stretch>
            <a:fillRect/>
          </a:stretch>
        </p:blipFill>
        <p:spPr>
          <a:xfrm>
            <a:off x="395536" y="0"/>
            <a:ext cx="8568952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61653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Беженцы в городе Ля </a:t>
            </a:r>
            <a:r>
              <a:rPr lang="ru-RU" dirty="0" err="1" smtClean="0"/>
              <a:t>Глеиз</a:t>
            </a:r>
            <a:r>
              <a:rPr lang="ru-RU" dirty="0" smtClean="0"/>
              <a:t>, Бельгия, 2 января 1945 года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eac8b9d7cf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5704" r="5704"/>
          <a:stretch>
            <a:fillRect/>
          </a:stretch>
        </p:blipFill>
        <p:spPr>
          <a:xfrm>
            <a:off x="251520" y="260648"/>
            <a:ext cx="835292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580526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Немецкие солдаты на улице в </a:t>
            </a:r>
            <a:r>
              <a:rPr lang="ru-RU" dirty="0" err="1" smtClean="0"/>
              <a:t>Бастони</a:t>
            </a:r>
            <a:r>
              <a:rPr lang="ru-RU" dirty="0" smtClean="0"/>
              <a:t>, Бельгия, 9 января 1945 года, после того как их взяли в плен бойцы 4-й бронетанковой дивизии США.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2493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Цель и задачи работы</a:t>
            </a:r>
            <a:endParaRPr lang="ru-RU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Цель: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Понять как проходили военные действия,</a:t>
            </a:r>
          </a:p>
          <a:p>
            <a:pPr algn="ctr">
              <a:buNone/>
            </a:pPr>
            <a:r>
              <a:rPr lang="ru-RU" dirty="0" smtClean="0"/>
              <a:t>Задачи:</a:t>
            </a:r>
          </a:p>
          <a:p>
            <a:r>
              <a:rPr lang="ru-RU" dirty="0" smtClean="0"/>
              <a:t>1</a:t>
            </a:r>
            <a:r>
              <a:rPr lang="et-EE" dirty="0" smtClean="0"/>
              <a:t>.</a:t>
            </a:r>
            <a:r>
              <a:rPr lang="ru-RU" dirty="0" smtClean="0"/>
              <a:t>Понять, как жили мирные граждане в разных странах Европы</a:t>
            </a:r>
          </a:p>
          <a:p>
            <a:r>
              <a:rPr lang="ru-RU" dirty="0" smtClean="0"/>
              <a:t>2.Ознакомиться  с фоторепортажами военных лет </a:t>
            </a:r>
          </a:p>
          <a:p>
            <a:r>
              <a:rPr lang="ru-RU" dirty="0" smtClean="0"/>
              <a:t>3. Изучить важные события последних дней войны</a:t>
            </a:r>
          </a:p>
        </p:txBody>
      </p:sp>
    </p:spTree>
    <p:extLst>
      <p:ext uri="{BB962C8B-B14F-4D97-AF65-F5344CB8AC3E}">
        <p14:creationId xmlns:p14="http://schemas.microsoft.com/office/powerpoint/2010/main" val="31140306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ff71a75b43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3259" r="3259"/>
          <a:stretch>
            <a:fillRect/>
          </a:stretch>
        </p:blipFill>
        <p:spPr>
          <a:xfrm>
            <a:off x="0" y="0"/>
            <a:ext cx="9144000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5657671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 с крыши дрезденской ратуши после бомбардировки города авиацией Союзников с 13 по 15 февраля 1945 года. Около 3600 самолетов сбросили на город 3900 тонн обычных и зажигательных бомб. Пожар уничтожил около 25 квадратных километров в центре города, погибло более 22000 человек.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стреча_войск_Вермахта_в_Загребе,_апрель_194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3475" r="23475"/>
          <a:stretch>
            <a:fillRect/>
          </a:stretch>
        </p:blipFill>
        <p:spPr/>
      </p:pic>
      <p:pic>
        <p:nvPicPr>
          <p:cNvPr id="6" name="Рисунок 5" descr="23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22431" r="2243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Прекращение военных действий в Чехословакии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Прекращение военных действий в Югославии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b2864843004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4370" r="437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Чешская женщина целует советского солдата-освободителя, Прага, 5 мая 1945 года.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000c3c437c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889" r="288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Кельнский собор в центре разрушенного города на западном берегу Рейна, 24 апреля 1945 года. Вокзал и мост Гогенцоллернов (справа) были полностью разрушены за три года бомбардировок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481</Words>
  <Application>Microsoft Office PowerPoint</Application>
  <PresentationFormat>Экран (4:3)</PresentationFormat>
  <Paragraphs>44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ClassicPhotoAlbum</vt:lpstr>
      <vt:lpstr>Исследовательская работа «Последние дни Второй мировой войны в Европе»</vt:lpstr>
      <vt:lpstr>Презентация PowerPoint</vt:lpstr>
      <vt:lpstr>Презентация PowerPoint</vt:lpstr>
      <vt:lpstr>Презентация PowerPoint</vt:lpstr>
      <vt:lpstr>Цель и задачи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2014-05-02T19:39:03Z</dcterms:created>
  <dcterms:modified xsi:type="dcterms:W3CDTF">2015-12-29T17:35:41Z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