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74" r:id="rId4"/>
    <p:sldId id="277" r:id="rId5"/>
    <p:sldId id="278" r:id="rId6"/>
    <p:sldId id="279" r:id="rId7"/>
    <p:sldId id="280" r:id="rId8"/>
    <p:sldId id="281" r:id="rId9"/>
    <p:sldId id="258" r:id="rId10"/>
    <p:sldId id="288" r:id="rId11"/>
    <p:sldId id="270" r:id="rId12"/>
    <p:sldId id="259" r:id="rId13"/>
    <p:sldId id="261" r:id="rId14"/>
    <p:sldId id="282" r:id="rId15"/>
    <p:sldId id="267" r:id="rId16"/>
    <p:sldId id="275" r:id="rId17"/>
    <p:sldId id="271" r:id="rId18"/>
    <p:sldId id="272" r:id="rId19"/>
    <p:sldId id="273" r:id="rId20"/>
    <p:sldId id="276" r:id="rId21"/>
    <p:sldId id="269" r:id="rId22"/>
    <p:sldId id="283" r:id="rId23"/>
    <p:sldId id="289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03" autoAdjust="0"/>
  </p:normalViewPr>
  <p:slideViewPr>
    <p:cSldViewPr>
      <p:cViewPr>
        <p:scale>
          <a:sx n="76" d="100"/>
          <a:sy n="76" d="100"/>
        </p:scale>
        <p:origin x="-140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3"/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5"/>
                </a:contourClr>
              </a:sp3d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1418496"/>
        <c:axId val="141420032"/>
      </c:barChart>
      <c:catAx>
        <c:axId val="141418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420032"/>
        <c:crosses val="autoZero"/>
        <c:auto val="1"/>
        <c:lblAlgn val="ctr"/>
        <c:lblOffset val="100"/>
        <c:noMultiLvlLbl val="0"/>
      </c:catAx>
      <c:valAx>
        <c:axId val="141420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1418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3"/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5"/>
                </a:contourClr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2"/>
                </a:contourClr>
              </a:sp3d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1106432"/>
        <c:axId val="41108224"/>
      </c:barChart>
      <c:catAx>
        <c:axId val="41106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41108224"/>
        <c:crosses val="autoZero"/>
        <c:auto val="1"/>
        <c:lblAlgn val="ctr"/>
        <c:lblOffset val="100"/>
        <c:noMultiLvlLbl val="0"/>
      </c:catAx>
      <c:valAx>
        <c:axId val="41108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106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3"/>
              </a:contourClr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5"/>
                </a:contourClr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2"/>
                </a:contourClr>
              </a:sp3d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41365888"/>
        <c:axId val="41367424"/>
      </c:barChart>
      <c:catAx>
        <c:axId val="41365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41367424"/>
        <c:crosses val="autoZero"/>
        <c:auto val="1"/>
        <c:lblAlgn val="ctr"/>
        <c:lblOffset val="100"/>
        <c:noMultiLvlLbl val="0"/>
      </c:catAx>
      <c:valAx>
        <c:axId val="41367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136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0000"/>
                    <a:satMod val="160000"/>
                  </a:schemeClr>
                </a:gs>
                <a:gs pos="46000">
                  <a:schemeClr val="accent5">
                    <a:tint val="86000"/>
                    <a:satMod val="160000"/>
                  </a:schemeClr>
                </a:gs>
                <a:gs pos="100000">
                  <a:schemeClr val="accent5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chemeClr val="accent5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0000"/>
                      <a:satMod val="160000"/>
                    </a:schemeClr>
                  </a:gs>
                  <a:gs pos="46000">
                    <a:schemeClr val="accent3">
                      <a:tint val="86000"/>
                      <a:satMod val="160000"/>
                    </a:schemeClr>
                  </a:gs>
                  <a:gs pos="100000">
                    <a:schemeClr val="accent3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3"/>
                </a:contourClr>
              </a:sp3d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6286848"/>
        <c:axId val="126771968"/>
      </c:barChart>
      <c:catAx>
        <c:axId val="126286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771968"/>
        <c:crosses val="autoZero"/>
        <c:auto val="1"/>
        <c:lblAlgn val="ctr"/>
        <c:lblOffset val="100"/>
        <c:noMultiLvlLbl val="0"/>
      </c:catAx>
      <c:valAx>
        <c:axId val="126771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628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E694-73CA-4BC3-95C1-7FEC843AA7C4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0C46-C34A-4DE4-87A7-1539E83461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feglobe.net/blogs/details?id=904" TargetMode="External"/><Relationship Id="rId7" Type="http://schemas.openxmlformats.org/officeDocument/2006/relationships/hyperlink" Target="http://www.fotex.biz/countries/estonia/kalvi/3723390010/" TargetMode="External"/><Relationship Id="rId2" Type="http://schemas.openxmlformats.org/officeDocument/2006/relationships/hyperlink" Target="http://www.hermitagemuseum.org/html_Ru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.pohjarannik.ee/archives/18629" TargetMode="External"/><Relationship Id="rId5" Type="http://schemas.openxmlformats.org/officeDocument/2006/relationships/hyperlink" Target="http://mariashpak.blogspot.com/2010/05/blog-post_924.html" TargetMode="External"/><Relationship Id="rId4" Type="http://schemas.openxmlformats.org/officeDocument/2006/relationships/hyperlink" Target="http://allcastle.info/europe/germany/00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83006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Иссследовательская</a:t>
            </a:r>
            <a:r>
              <a:rPr lang="ru-RU" dirty="0" smtClean="0"/>
              <a:t> работа»</a:t>
            </a:r>
            <a:br>
              <a:rPr lang="ru-RU" dirty="0" smtClean="0"/>
            </a:br>
            <a:r>
              <a:rPr lang="ru-RU" dirty="0" smtClean="0"/>
              <a:t>Старинные постройки в современном мире»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" y="4077072"/>
            <a:ext cx="91440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Ученица</a:t>
            </a:r>
            <a:r>
              <a:rPr lang="ru-RU" dirty="0" smtClean="0"/>
              <a:t>: </a:t>
            </a:r>
            <a:r>
              <a:rPr lang="ru-RU" dirty="0" err="1" smtClean="0"/>
              <a:t>Дмухайло</a:t>
            </a:r>
            <a:r>
              <a:rPr lang="ru-RU" dirty="0" smtClean="0"/>
              <a:t> </a:t>
            </a:r>
            <a:r>
              <a:rPr lang="ru-RU" dirty="0" smtClean="0"/>
              <a:t>Валерия</a:t>
            </a:r>
            <a:endParaRPr lang="en-US" dirty="0" smtClean="0"/>
          </a:p>
          <a:p>
            <a:r>
              <a:rPr lang="ru-RU" dirty="0" smtClean="0"/>
              <a:t>   Учитель</a:t>
            </a:r>
            <a:r>
              <a:rPr lang="ru-RU" dirty="0" smtClean="0"/>
              <a:t>: Смирнова </a:t>
            </a:r>
            <a:r>
              <a:rPr lang="ru-RU" dirty="0" smtClean="0"/>
              <a:t>Ю. </a:t>
            </a:r>
            <a:r>
              <a:rPr lang="ru-RU" dirty="0" smtClean="0"/>
              <a:t>С. </a:t>
            </a:r>
            <a:endParaRPr lang="ru-RU" dirty="0" smtClean="0"/>
          </a:p>
        </p:txBody>
      </p:sp>
      <p:pic>
        <p:nvPicPr>
          <p:cNvPr id="4" name="Picture 2" descr="E:\Диск C\11. IVOL project `European Day of Languages`\4) Projecti Blog\__thumb_-2-ivo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017"/>
            <a:ext cx="1447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9210" y="620688"/>
            <a:ext cx="9173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Teadus</a:t>
            </a: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piirideta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805264"/>
            <a:ext cx="7394917" cy="954107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002060"/>
                </a:solidFill>
              </a:rPr>
              <a:t>Kohtla-Järve </a:t>
            </a:r>
            <a:r>
              <a:rPr lang="et-EE" sz="2800" b="1" dirty="0" smtClean="0">
                <a:solidFill>
                  <a:srgbClr val="002060"/>
                </a:solidFill>
              </a:rPr>
              <a:t>Maleva Põhikool</a:t>
            </a:r>
          </a:p>
          <a:p>
            <a:pPr algn="ctr"/>
            <a:r>
              <a:rPr lang="et-EE" sz="2800" b="1" dirty="0" smtClean="0">
                <a:solidFill>
                  <a:srgbClr val="002060"/>
                </a:solidFill>
              </a:rPr>
              <a:t>11.12.2015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4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</a:t>
            </a:r>
            <a:r>
              <a:rPr lang="ru-RU" dirty="0"/>
              <a:t>Э</a:t>
            </a:r>
            <a:r>
              <a:rPr lang="ru-RU" dirty="0" smtClean="0"/>
              <a:t>рмитажа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" y="980728"/>
            <a:ext cx="9144000" cy="3297260"/>
          </a:xfrm>
        </p:spPr>
        <p:txBody>
          <a:bodyPr/>
          <a:lstStyle/>
          <a:p>
            <a:r>
              <a:rPr lang="ru-RU" dirty="0" smtClean="0"/>
              <a:t>В главный состав Эрмитажа входит  Зимний дворец , здания Малого , Старого и Нового Эрмитажа , Эрмитажный театр и Запасной дом . </a:t>
            </a:r>
            <a:r>
              <a:rPr lang="ru-RU" dirty="0"/>
              <a:t>Т</a:t>
            </a:r>
            <a:r>
              <a:rPr lang="ru-RU" dirty="0" smtClean="0"/>
              <a:t>ак же в музейный комплекс включены Дворец Меншикова, «Старая Деревня» и музей императорского фарфорового завода.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74" y="4133972"/>
            <a:ext cx="604267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Эрмитаж сейчас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645609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Современный Государственный Эрмитаж представляет собой сложный музейный комплекс .</a:t>
            </a:r>
          </a:p>
          <a:p>
            <a:r>
              <a:rPr lang="ru-RU" dirty="0" smtClean="0"/>
              <a:t>Основная экспозиционная часть музея  занимает 5 зданий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30393"/>
            <a:ext cx="3822600" cy="264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3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Коллекция музея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0598"/>
            <a:ext cx="91440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Экспозиция музея показывает развитие мирового искусства с каменного века до конца </a:t>
            </a:r>
            <a:r>
              <a:rPr lang="en-US" dirty="0" smtClean="0"/>
              <a:t>XX</a:t>
            </a:r>
            <a:r>
              <a:rPr lang="ru-RU" dirty="0" smtClean="0"/>
              <a:t> столетия.</a:t>
            </a:r>
          </a:p>
          <a:p>
            <a:r>
              <a:rPr lang="ru-RU" dirty="0"/>
              <a:t>На сегодняшний день коллекция музея насчитывает около 3 мил. произведений искусства и памятников мировой </a:t>
            </a:r>
            <a:r>
              <a:rPr lang="ru-RU" dirty="0" smtClean="0"/>
              <a:t>культуры.</a:t>
            </a:r>
          </a:p>
          <a:p>
            <a:r>
              <a:rPr lang="ru-RU" dirty="0" smtClean="0"/>
              <a:t>В её составе-живопись, графика, скульптура и предметы прикладного искусства ,археологические находки и нумизматический 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8357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507288" cy="936104"/>
          </a:xfrm>
        </p:spPr>
        <p:txBody>
          <a:bodyPr/>
          <a:lstStyle/>
          <a:p>
            <a:r>
              <a:rPr lang="ru-RU" dirty="0" smtClean="0"/>
              <a:t>Экспонаты музея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3075261" cy="3044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6" y="3425123"/>
            <a:ext cx="4191954" cy="3202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6" y="3609641"/>
            <a:ext cx="4338140" cy="283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1635715" cy="2564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/>
              <a:t>Н</a:t>
            </a:r>
            <a:r>
              <a:rPr lang="ru-RU" dirty="0" err="1" smtClean="0"/>
              <a:t>ойшванштайн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9261"/>
            <a:ext cx="9072214" cy="2168658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Это романтический замок около городка </a:t>
            </a:r>
            <a:r>
              <a:rPr lang="ru-RU" sz="3200" dirty="0" err="1" smtClean="0"/>
              <a:t>Фюссен</a:t>
            </a:r>
            <a:r>
              <a:rPr lang="ru-RU" sz="3200" dirty="0" smtClean="0"/>
              <a:t> и замка </a:t>
            </a:r>
            <a:r>
              <a:rPr lang="ru-RU" sz="3200" dirty="0" err="1" smtClean="0"/>
              <a:t>Хоэншвангау</a:t>
            </a:r>
            <a:r>
              <a:rPr lang="ru-RU" sz="3200" dirty="0" smtClean="0"/>
              <a:t>  в юго-западной Баварии. </a:t>
            </a:r>
            <a:r>
              <a:rPr lang="ru-RU" sz="3200" dirty="0"/>
              <a:t>О</a:t>
            </a:r>
            <a:r>
              <a:rPr lang="ru-RU" sz="3200" dirty="0" smtClean="0"/>
              <a:t>дно из самых популярных мест на юге Германии.</a:t>
            </a:r>
          </a:p>
          <a:p>
            <a:pPr marL="64008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7919"/>
            <a:ext cx="4268298" cy="319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407962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0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872208"/>
          </a:xfrm>
        </p:spPr>
        <p:txBody>
          <a:bodyPr>
            <a:noAutofit/>
          </a:bodyPr>
          <a:lstStyle/>
          <a:p>
            <a:pPr marL="64008" indent="0" algn="ctr">
              <a:buNone/>
            </a:pPr>
            <a:r>
              <a:rPr lang="ru-RU" sz="2800" i="1" dirty="0" smtClean="0"/>
              <a:t>На высокой </a:t>
            </a:r>
            <a:r>
              <a:rPr lang="ru-RU" sz="2800" i="1" dirty="0" smtClean="0"/>
              <a:t>скале, где </a:t>
            </a:r>
            <a:r>
              <a:rPr lang="ru-RU" sz="2800" i="1" dirty="0" smtClean="0"/>
              <a:t>на фоне небес</a:t>
            </a:r>
          </a:p>
          <a:p>
            <a:pPr marL="64008" indent="0" algn="ctr">
              <a:buNone/>
            </a:pPr>
            <a:r>
              <a:rPr lang="ru-RU" sz="2800" i="1" dirty="0" smtClean="0"/>
              <a:t>Дикой чашей разросся чернеющий лес,</a:t>
            </a:r>
          </a:p>
          <a:p>
            <a:pPr marL="64008" indent="0" algn="ctr">
              <a:buNone/>
            </a:pPr>
            <a:r>
              <a:rPr lang="ru-RU" sz="2800" i="1" dirty="0" smtClean="0"/>
              <a:t>Где среди тишины водопад лишь шумит,</a:t>
            </a:r>
          </a:p>
          <a:p>
            <a:pPr marL="64008" indent="0" algn="ctr">
              <a:buNone/>
            </a:pPr>
            <a:r>
              <a:rPr lang="ru-RU" sz="2800" i="1" dirty="0" smtClean="0"/>
              <a:t>Белый замок ,как лебедь ,над лесом парит.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78047"/>
            <a:ext cx="6012160" cy="437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7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8" y="627401"/>
            <a:ext cx="8229600" cy="1412776"/>
          </a:xfrm>
        </p:spPr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стория замка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63" y="2420888"/>
            <a:ext cx="9144000" cy="31648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Замок был возведён по указанию «сказочного короля» Людвига </a:t>
            </a:r>
            <a:r>
              <a:rPr lang="en-US" sz="3200" dirty="0" smtClean="0"/>
              <a:t>II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Людвиг </a:t>
            </a:r>
            <a:r>
              <a:rPr lang="en-US" sz="3200" dirty="0" smtClean="0"/>
              <a:t>II</a:t>
            </a:r>
            <a:r>
              <a:rPr lang="ru-RU" sz="3200" dirty="0" smtClean="0"/>
              <a:t> строил замок не для общественности ,а для </a:t>
            </a:r>
            <a:r>
              <a:rPr lang="ru-RU" sz="3200" dirty="0" err="1" smtClean="0"/>
              <a:t>себя,и</a:t>
            </a:r>
            <a:r>
              <a:rPr lang="ru-RU" sz="3200" dirty="0" smtClean="0"/>
              <a:t> он даже подумывал о том , чтобы после его смерти построенный им замок снесли.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2429162" cy="13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dirty="0" smtClean="0"/>
              <a:t>ЗАМОК СЕЙЧАС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В данный момент этот замок является музеем.</a:t>
            </a:r>
          </a:p>
          <a:p>
            <a:r>
              <a:rPr lang="ru-RU" dirty="0" smtClean="0"/>
              <a:t>внутри он не изменился ,его сохранили так же как он и был при Людвиге </a:t>
            </a:r>
            <a:r>
              <a:rPr lang="en-US" dirty="0" smtClean="0">
                <a:solidFill>
                  <a:prstClr val="white"/>
                </a:solidFill>
              </a:rPr>
              <a:t>II</a:t>
            </a:r>
            <a:r>
              <a:rPr lang="ru-RU" dirty="0" smtClean="0">
                <a:solidFill>
                  <a:prstClr val="white"/>
                </a:solidFill>
              </a:rPr>
              <a:t> .</a:t>
            </a:r>
          </a:p>
          <a:p>
            <a:endParaRPr lang="ru-RU" dirty="0" smtClean="0"/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8100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4944"/>
            <a:ext cx="2319484" cy="3441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99" y="3933056"/>
            <a:ext cx="2790333" cy="204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Мыза </a:t>
            </a:r>
            <a:r>
              <a:rPr lang="ru-RU" dirty="0"/>
              <a:t>К</a:t>
            </a:r>
            <a:r>
              <a:rPr lang="ru-RU" dirty="0" smtClean="0"/>
              <a:t>альви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016224"/>
          </a:xfrm>
        </p:spPr>
        <p:txBody>
          <a:bodyPr/>
          <a:lstStyle/>
          <a:p>
            <a:r>
              <a:rPr lang="ru-RU" dirty="0" smtClean="0"/>
              <a:t>Мыза Кальви находится на границе </a:t>
            </a:r>
            <a:r>
              <a:rPr lang="ru-RU" dirty="0" err="1" smtClean="0"/>
              <a:t>Ида</a:t>
            </a:r>
            <a:r>
              <a:rPr lang="ru-RU" dirty="0" smtClean="0"/>
              <a:t>- и </a:t>
            </a:r>
            <a:r>
              <a:rPr lang="ru-RU" dirty="0" err="1" smtClean="0"/>
              <a:t>Ляэне-Вирумаа</a:t>
            </a:r>
            <a:r>
              <a:rPr lang="ru-RU" dirty="0" smtClean="0"/>
              <a:t>, на </a:t>
            </a:r>
            <a:r>
              <a:rPr lang="ru-RU" dirty="0" smtClean="0"/>
              <a:t>берегу </a:t>
            </a:r>
            <a:r>
              <a:rPr lang="ru-RU" dirty="0"/>
              <a:t>Ф</a:t>
            </a:r>
            <a:r>
              <a:rPr lang="ru-RU" dirty="0" smtClean="0"/>
              <a:t>инского залива . В данный момент она является отелем.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5040560" cy="35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" y="4005064"/>
            <a:ext cx="3396640" cy="25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399032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9637"/>
            <a:ext cx="9144000" cy="4970024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en-US" dirty="0" smtClean="0"/>
              <a:t> </a:t>
            </a:r>
            <a:r>
              <a:rPr lang="ru-RU" dirty="0" smtClean="0"/>
              <a:t>Цель:</a:t>
            </a:r>
          </a:p>
          <a:p>
            <a:pPr marL="64008" indent="0">
              <a:buNone/>
            </a:pPr>
            <a:r>
              <a:rPr lang="en-US" dirty="0" smtClean="0"/>
              <a:t>1  </a:t>
            </a:r>
            <a:r>
              <a:rPr lang="ru-RU" dirty="0" smtClean="0"/>
              <a:t> Изучить как  старинные здания </a:t>
            </a:r>
            <a:r>
              <a:rPr lang="en-US" dirty="0" smtClean="0"/>
              <a:t> </a:t>
            </a:r>
            <a:r>
              <a:rPr lang="ru-RU" dirty="0" smtClean="0"/>
              <a:t>используются в современном  мире, показать связь времен с помощью архитектуры </a:t>
            </a:r>
          </a:p>
          <a:p>
            <a:r>
              <a:rPr lang="ru-RU" dirty="0" smtClean="0"/>
              <a:t>Задачи </a:t>
            </a:r>
          </a:p>
          <a:p>
            <a:pPr>
              <a:buNone/>
            </a:pPr>
            <a:r>
              <a:rPr lang="ru-RU" dirty="0" smtClean="0"/>
              <a:t>1 понять необходимость и важность использования исторических  зданий в наше время </a:t>
            </a:r>
          </a:p>
          <a:p>
            <a:pPr>
              <a:buNone/>
            </a:pPr>
            <a:r>
              <a:rPr lang="ru-RU" dirty="0" smtClean="0"/>
              <a:t>2 Изучить историю старинных зданий, которые используются в современном мире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3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02072"/>
          </a:xfrm>
        </p:spPr>
        <p:txBody>
          <a:bodyPr>
            <a:normAutofit/>
          </a:bodyPr>
          <a:lstStyle/>
          <a:p>
            <a:r>
              <a:rPr lang="ru-RU" dirty="0" smtClean="0"/>
              <a:t>Свой современный вид она приобрела в 1912 году-тогда по проекту Владислава </a:t>
            </a:r>
            <a:r>
              <a:rPr lang="ru-RU" dirty="0" err="1" smtClean="0"/>
              <a:t>Карповича</a:t>
            </a:r>
            <a:r>
              <a:rPr lang="ru-RU" dirty="0" smtClean="0"/>
              <a:t> был возведен шикарный гранитный замок.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1991 году имение вернули </a:t>
            </a:r>
            <a:r>
              <a:rPr lang="ru-RU" dirty="0" err="1" smtClean="0"/>
              <a:t>Штакельбергам</a:t>
            </a:r>
            <a:r>
              <a:rPr lang="ru-RU" dirty="0" smtClean="0"/>
              <a:t>, которые в свою очередь передали её отельной компании.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4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7290"/>
          </a:xfrm>
        </p:spPr>
        <p:txBody>
          <a:bodyPr>
            <a:normAutofit/>
          </a:bodyPr>
          <a:lstStyle/>
          <a:p>
            <a:r>
              <a:rPr lang="ru-RU" dirty="0" smtClean="0"/>
              <a:t>Мыза Кальви в наши дни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104" y="1916832"/>
            <a:ext cx="9144000" cy="24482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отеле 28 номеров, отделанных в аристократическом стиле.</a:t>
            </a:r>
          </a:p>
          <a:p>
            <a:r>
              <a:rPr lang="ru-RU" sz="3600" dirty="0" smtClean="0"/>
              <a:t>Каждая комната отеля имеет уникальную планировку(комнаты не похожи друг на друга).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31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9036496" cy="1615126"/>
          </a:xfrm>
        </p:spPr>
        <p:txBody>
          <a:bodyPr/>
          <a:lstStyle/>
          <a:p>
            <a:r>
              <a:rPr lang="ru-RU" dirty="0" smtClean="0"/>
              <a:t>Как мыза </a:t>
            </a:r>
            <a:r>
              <a:rPr lang="ru-RU" dirty="0"/>
              <a:t>К</a:t>
            </a:r>
            <a:r>
              <a:rPr lang="ru-RU" dirty="0" smtClean="0"/>
              <a:t>альви выглядит сейчас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27" y="3068960"/>
            <a:ext cx="4126397" cy="3094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75975"/>
            <a:ext cx="3816424" cy="2552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77" y="187542"/>
            <a:ext cx="3211830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7542"/>
            <a:ext cx="3240360" cy="1966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5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52" y="2564904"/>
            <a:ext cx="9144000" cy="21942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Вторая жизнь исторических памятников</a:t>
            </a:r>
          </a:p>
          <a:p>
            <a:r>
              <a:rPr lang="ru-RU" sz="3200" dirty="0" smtClean="0"/>
              <a:t>Знакомство с историей и архитектурой</a:t>
            </a:r>
          </a:p>
          <a:p>
            <a:r>
              <a:rPr lang="ru-RU" sz="3200" dirty="0" smtClean="0"/>
              <a:t>Дополнительная прибыль для страны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3990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ССЫЛКИ СТРАНИЦ ГДЕ Я БРАЛА ИНФОРМАЦИЮ: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  <a:hlinkClick r:id="rId2"/>
              </a:rPr>
              <a:t>http://www.hermitagemuseum.org/html_Ru/index.html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  <a:hlinkClick r:id="rId3"/>
              </a:rPr>
              <a:t>http://lifeglobe.net/blogs/details?id=904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  <a:hlinkClick r:id="rId4"/>
              </a:rPr>
              <a:t>http://allcastle.info/europe/germany/001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endParaRPr lang="en-US" dirty="0">
              <a:solidFill>
                <a:prstClr val="white"/>
              </a:solidFill>
              <a:hlinkClick r:id="rId5"/>
            </a:endParaRP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  <a:hlinkClick r:id="rId5"/>
              </a:rPr>
              <a:t>http://mariashpak.blogspot.com/2010/05/blog-post_924.html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  <a:hlinkClick r:id="rId6"/>
              </a:rPr>
              <a:t>http://sp.pohjarannik.ee/archives/18629</a:t>
            </a:r>
            <a:endParaRPr lang="ru-RU" dirty="0">
              <a:solidFill>
                <a:prstClr val="white"/>
              </a:solidFill>
            </a:endParaRPr>
          </a:p>
          <a:p>
            <a:pPr lvl="0">
              <a:buClr>
                <a:srgbClr val="FF388C"/>
              </a:buClr>
            </a:pPr>
            <a:r>
              <a:rPr lang="en-US" dirty="0">
                <a:solidFill>
                  <a:prstClr val="white"/>
                </a:solidFill>
                <a:hlinkClick r:id="rId7"/>
              </a:rPr>
              <a:t>http://www.fotex.biz/countries/estonia/kalvi/3723390010/</a:t>
            </a:r>
            <a:endParaRPr lang="en-US" dirty="0">
              <a:solidFill>
                <a:prstClr val="white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448272"/>
          </a:xfrm>
        </p:spPr>
        <p:txBody>
          <a:bodyPr>
            <a:normAutofit/>
          </a:bodyPr>
          <a:lstStyle/>
          <a:p>
            <a:r>
              <a:rPr lang="ru-RU" sz="7200" dirty="0"/>
              <a:t> </a:t>
            </a:r>
            <a:r>
              <a:rPr lang="ru-RU" sz="9600" dirty="0" smtClean="0"/>
              <a:t>СПАСИБО!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276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263">
            <a:off x="4665343" y="897523"/>
            <a:ext cx="3969547" cy="31169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6902"/>
            <a:ext cx="4488509" cy="2249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085">
            <a:off x="5412163" y="3663438"/>
            <a:ext cx="2450335" cy="2842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965">
            <a:off x="506567" y="3224977"/>
            <a:ext cx="3130726" cy="3118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840">
            <a:off x="3462608" y="2354351"/>
            <a:ext cx="1915270" cy="26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00937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1</a:t>
            </a:r>
            <a:r>
              <a:rPr lang="ru-RU" sz="3600" dirty="0" smtClean="0"/>
              <a:t>. БЫЛИ </a:t>
            </a:r>
            <a:r>
              <a:rPr lang="ru-RU" sz="3600" dirty="0" smtClean="0"/>
              <a:t>ЛИ ВЫ В ЭТИХ МЕСТАХ? (ЭРМИТАЖ</a:t>
            </a:r>
            <a:r>
              <a:rPr lang="ru-RU" sz="3600" dirty="0" smtClean="0"/>
              <a:t>, НОЙШВАНШТАЙН, МЫЗА </a:t>
            </a:r>
            <a:r>
              <a:rPr lang="ru-RU" sz="3600" dirty="0" smtClean="0"/>
              <a:t>КАЛЬВИ)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438723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1289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</a:t>
            </a:r>
            <a:r>
              <a:rPr lang="ru-RU" dirty="0" smtClean="0"/>
              <a:t>. ЗНАЕТЕ </a:t>
            </a:r>
            <a:r>
              <a:rPr lang="ru-RU" dirty="0" smtClean="0"/>
              <a:t>ЛИ ВЫ ИХ ИСТОРИЮ?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357964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2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3.ПРАВИЛЬНО ЛИ ИХ ИСПОЛЬЗОВАТЬ КАК РЕСТОРАН,КАФЕ И Т.Д.?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7252"/>
              </p:ext>
            </p:extLst>
          </p:nvPr>
        </p:nvGraphicFramePr>
        <p:xfrm>
          <a:off x="457200" y="2060847"/>
          <a:ext cx="8229600" cy="439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17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" y="332656"/>
            <a:ext cx="9136837" cy="1865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4</a:t>
            </a:r>
            <a:r>
              <a:rPr lang="ru-RU" sz="3600" dirty="0" smtClean="0"/>
              <a:t>. ЗНАЕТЕ </a:t>
            </a:r>
            <a:r>
              <a:rPr lang="ru-RU" sz="3600" dirty="0" smtClean="0"/>
              <a:t>ЛИ ВЫ ЕЩЕ </a:t>
            </a:r>
            <a:r>
              <a:rPr lang="ru-RU" sz="3600" dirty="0" err="1" smtClean="0"/>
              <a:t>КАКИЕ-НИбУДЬ</a:t>
            </a:r>
            <a:r>
              <a:rPr lang="ru-RU" sz="3600" dirty="0" smtClean="0"/>
              <a:t> </a:t>
            </a:r>
            <a:r>
              <a:rPr lang="ru-RU" sz="3600" dirty="0" smtClean="0"/>
              <a:t>ИСТОРИЧЕСКИЕ </a:t>
            </a:r>
            <a:r>
              <a:rPr lang="ru-RU" sz="3600" dirty="0" smtClean="0"/>
              <a:t>ЗДАНИЯ, КОТОРЫЕ </a:t>
            </a:r>
            <a:r>
              <a:rPr lang="ru-RU" sz="3600" dirty="0" smtClean="0"/>
              <a:t>ИСПОЛЬЗУЮТ В НАШЕ ВРЕМЯ?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81169"/>
              </p:ext>
            </p:extLst>
          </p:nvPr>
        </p:nvGraphicFramePr>
        <p:xfrm>
          <a:off x="457200" y="2492896"/>
          <a:ext cx="82296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ВОТ ЕЩЕ СТАРИННЫЕ ПОСТОРЙКИ КОТОРЫЕ ЗНАЮТ НАШИ </a:t>
            </a:r>
            <a:r>
              <a:rPr lang="ru-RU" sz="3600" dirty="0" smtClean="0"/>
              <a:t>УЧЕНИКИ: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882808"/>
            <a:ext cx="8856984" cy="4572000"/>
          </a:xfrm>
        </p:spPr>
        <p:txBody>
          <a:bodyPr/>
          <a:lstStyle/>
          <a:p>
            <a:r>
              <a:rPr lang="ru-RU" dirty="0" smtClean="0"/>
              <a:t>Петергоф, Спас-на-Крови, Исаакиевский собор, Кунсткамера, Мавзолей Ленина, шахта Кохтла-</a:t>
            </a:r>
            <a:r>
              <a:rPr lang="ru-RU" dirty="0" err="1" smtClean="0"/>
              <a:t>Нымме</a:t>
            </a:r>
            <a:r>
              <a:rPr lang="ru-RU" dirty="0" smtClean="0"/>
              <a:t>, музей Лидии </a:t>
            </a:r>
            <a:r>
              <a:rPr lang="ru-RU" dirty="0" err="1" smtClean="0"/>
              <a:t>Койдулы</a:t>
            </a:r>
            <a:r>
              <a:rPr lang="ru-RU" dirty="0" smtClean="0"/>
              <a:t>,  мыза </a:t>
            </a:r>
            <a:r>
              <a:rPr lang="ru-RU" dirty="0" err="1" smtClean="0"/>
              <a:t>Кукрузе</a:t>
            </a:r>
            <a:r>
              <a:rPr lang="ru-RU" dirty="0" smtClean="0"/>
              <a:t>, Нарвский замок,  Епископский замок, Эйфелева башня, Собор Парижской Богоматери, Биг-</a:t>
            </a:r>
            <a:r>
              <a:rPr lang="ru-RU" dirty="0" err="1" smtClean="0"/>
              <a:t>Бэн</a:t>
            </a:r>
            <a:r>
              <a:rPr lang="ru-RU" dirty="0" smtClean="0"/>
              <a:t>, Колизей, Олимпия……..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32227"/>
            <a:ext cx="3346698" cy="4566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4" y="4216937"/>
            <a:ext cx="2879988" cy="2275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4" y="1832227"/>
            <a:ext cx="2872776" cy="21352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15688"/>
            <a:ext cx="31581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5282"/>
          </a:xfrm>
        </p:spPr>
        <p:txBody>
          <a:bodyPr/>
          <a:lstStyle/>
          <a:p>
            <a:r>
              <a:rPr lang="ru-RU" dirty="0" smtClean="0"/>
              <a:t>             Эрмитаж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3123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Государственный музей Эрмитаж расположен в Санкт-Петербурге –крупнейший  в России и один из крупнейших в мире художественных и культурно-исторических музеев</a:t>
            </a:r>
            <a:r>
              <a:rPr lang="ru-RU" sz="3200" dirty="0" smtClean="0"/>
              <a:t>. Ранее-жилище </a:t>
            </a:r>
            <a:r>
              <a:rPr lang="ru-RU" sz="3200" dirty="0" smtClean="0"/>
              <a:t>царской семьи</a:t>
            </a:r>
          </a:p>
        </p:txBody>
      </p:sp>
    </p:spTree>
    <p:extLst>
      <p:ext uri="{BB962C8B-B14F-4D97-AF65-F5344CB8AC3E}">
        <p14:creationId xmlns:p14="http://schemas.microsoft.com/office/powerpoint/2010/main" val="23402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998</TotalTime>
  <Words>566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Иссследовательская работа» Старинные постройки в современном мире» </vt:lpstr>
      <vt:lpstr>Цели и задачи</vt:lpstr>
      <vt:lpstr>        </vt:lpstr>
      <vt:lpstr>1. БЫЛИ ЛИ ВЫ В ЭТИХ МЕСТАХ? (ЭРМИТАЖ, НОЙШВАНШТАЙН, МЫЗА КАЛЬВИ) </vt:lpstr>
      <vt:lpstr>2. ЗНАЕТЕ ЛИ ВЫ ИХ ИСТОРИЮ?</vt:lpstr>
      <vt:lpstr>3.ПРАВИЛЬНО ЛИ ИХ ИСПОЛЬЗОВАТЬ КАК РЕСТОРАН,КАФЕ И Т.Д.?</vt:lpstr>
      <vt:lpstr>4. ЗНАЕТЕ ЛИ ВЫ ЕЩЕ КАКИЕ-НИбУДЬ ИСТОРИЧЕСКИЕ ЗДАНИЯ, КОТОРЫЕ ИСПОЛЬЗУЮТ В НАШЕ ВРЕМЯ?</vt:lpstr>
      <vt:lpstr>ВОТ ЕЩЕ СТАРИННЫЕ ПОСТОРЙКИ КОТОРЫЕ ЗНАЮТ НАШИ УЧЕНИКИ:</vt:lpstr>
      <vt:lpstr>             Эрмитаж</vt:lpstr>
      <vt:lpstr>Презентация PowerPoint</vt:lpstr>
      <vt:lpstr>Состав Эрмитажа </vt:lpstr>
      <vt:lpstr>Эрмитаж сейчас </vt:lpstr>
      <vt:lpstr>Коллекция музея</vt:lpstr>
      <vt:lpstr>Экспонаты музея</vt:lpstr>
      <vt:lpstr>Замок Нойшванштайн </vt:lpstr>
      <vt:lpstr>Презентация PowerPoint</vt:lpstr>
      <vt:lpstr>История замка </vt:lpstr>
      <vt:lpstr>ЗАМОК СЕЙЧАС </vt:lpstr>
      <vt:lpstr>Мыза Кальви </vt:lpstr>
      <vt:lpstr>История </vt:lpstr>
      <vt:lpstr>Мыза Кальви в наши дни </vt:lpstr>
      <vt:lpstr>Как мыза Кальви выглядит сейчас </vt:lpstr>
      <vt:lpstr>Вывод</vt:lpstr>
      <vt:lpstr>ССЫЛКИ СТРАНИЦ ГДЕ Я БРАЛА ИНФОРМАЦИЮ:</vt:lpstr>
      <vt:lpstr>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постройки в современном мире </dc:title>
  <cp:lastModifiedBy>Пауль Тиитс</cp:lastModifiedBy>
  <cp:revision>72</cp:revision>
  <dcterms:modified xsi:type="dcterms:W3CDTF">2015-12-29T17:31:16Z</dcterms:modified>
</cp:coreProperties>
</file>